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63" r:id="rId7"/>
    <p:sldId id="259" r:id="rId8"/>
    <p:sldId id="260" r:id="rId9"/>
    <p:sldId id="261" r:id="rId10"/>
    <p:sldId id="264"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11/15/2021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11/15/2021</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11/15/2021</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11/15/2021</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11/15/2021</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11/15/2021</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tcGEjzt_4is?feature=oembed"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scijinks.gov/tides/"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youtu.be/KlWpFLfLFBI"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F6AE76-DB08-40CF-8615-5B344F732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D0700C5-7924-4694-8E67-0C313DABE1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4972F32A-E7FD-420D-8539-84AE797936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DF639AA0-3D1F-4162-B42A-6BE2868296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0C40A43D-58F0-44F1-A7A7-AE1F8312AE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3BF51F05-EF84-4F01-BD65-5F00C7AE84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4351E06F-B3DB-4EEF-8F1E-9E0562DD9E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2B84BABE-AD0A-47D9-A9B7-EEC0F78C50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A71B573B-BF5C-45D1-A4B6-309C877D91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D34151D2-DCDF-4B68-B30F-ECB45D04FE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494FDAC3-088E-4065-802A-D417B034BB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083B5056-649D-4C80-8A26-E349707055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66759CD1-E87F-4030-AB1E-F2B1AA732B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4D78B468-507A-4D1A-82CF-AF555C0A8D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7AD9380E-43DD-4479-8B7E-14C34FD950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3A5F76D7-E819-4EE0-8C3F-D27F6DCA65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19D06AC0-285C-4711-BF6F-B9E80E8128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55F57915-2F13-46D6-9E7E-630A96187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C9EF34AF-BEA9-410E-8789-44D90C88DA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1FE09EC4-233F-4E2C-8A8F-4D5F372BA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D0A86F83-FEFB-4CD3-BB4C-C28E7E545D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2" name="Group 31">
            <a:extLst>
              <a:ext uri="{FF2B5EF4-FFF2-40B4-BE49-F238E27FC236}">
                <a16:creationId xmlns:a16="http://schemas.microsoft.com/office/drawing/2014/main" id="{B966C309-B532-4730-9803-E9ADBF2611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4473771" cy="4477933"/>
            <a:chOff x="807084" y="1186483"/>
            <a:chExt cx="4473771" cy="4477933"/>
          </a:xfrm>
        </p:grpSpPr>
        <p:sp>
          <p:nvSpPr>
            <p:cNvPr id="33" name="Rectangle 32">
              <a:extLst>
                <a:ext uri="{FF2B5EF4-FFF2-40B4-BE49-F238E27FC236}">
                  <a16:creationId xmlns:a16="http://schemas.microsoft.com/office/drawing/2014/main" id="{FEE58777-1AD7-488A-AD35-270467A7CA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607" y="1186483"/>
              <a:ext cx="4472724"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9">
              <a:extLst>
                <a:ext uri="{FF2B5EF4-FFF2-40B4-BE49-F238E27FC236}">
                  <a16:creationId xmlns:a16="http://schemas.microsoft.com/office/drawing/2014/main" id="{4DE4AA63-75EE-4EA8-B45B-AC9E2E766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840353"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2DAB98A-71D1-4CEB-8DD1-A27C3AF0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4473771"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85BB467-C814-4662-90EF-9FB4DB0F5C5A}"/>
              </a:ext>
            </a:extLst>
          </p:cNvPr>
          <p:cNvSpPr>
            <a:spLocks noGrp="1"/>
          </p:cNvSpPr>
          <p:nvPr>
            <p:ph type="ctrTitle"/>
          </p:nvPr>
        </p:nvSpPr>
        <p:spPr>
          <a:xfrm>
            <a:off x="895415" y="2075504"/>
            <a:ext cx="4299456" cy="2042725"/>
          </a:xfrm>
        </p:spPr>
        <p:txBody>
          <a:bodyPr>
            <a:normAutofit/>
          </a:bodyPr>
          <a:lstStyle/>
          <a:p>
            <a:r>
              <a:rPr lang="en-US" dirty="0"/>
              <a:t>Gravity in the Galaxies </a:t>
            </a:r>
            <a:r>
              <a:rPr lang="en-US"/>
              <a:t>Day 2</a:t>
            </a:r>
            <a:endParaRPr lang="en-US" dirty="0"/>
          </a:p>
        </p:txBody>
      </p:sp>
      <p:sp>
        <p:nvSpPr>
          <p:cNvPr id="3" name="Subtitle 2">
            <a:extLst>
              <a:ext uri="{FF2B5EF4-FFF2-40B4-BE49-F238E27FC236}">
                <a16:creationId xmlns:a16="http://schemas.microsoft.com/office/drawing/2014/main" id="{80590479-8073-4B4B-A18D-48D80DAA0E74}"/>
              </a:ext>
            </a:extLst>
          </p:cNvPr>
          <p:cNvSpPr>
            <a:spLocks noGrp="1"/>
          </p:cNvSpPr>
          <p:nvPr>
            <p:ph type="subTitle" idx="1"/>
          </p:nvPr>
        </p:nvSpPr>
        <p:spPr>
          <a:xfrm>
            <a:off x="895416" y="4202728"/>
            <a:ext cx="4299455" cy="1026125"/>
          </a:xfrm>
        </p:spPr>
        <p:txBody>
          <a:bodyPr>
            <a:normAutofit/>
          </a:bodyPr>
          <a:lstStyle/>
          <a:p>
            <a:r>
              <a:rPr lang="en-US" dirty="0"/>
              <a:t>11/15 &amp; 11/16</a:t>
            </a:r>
          </a:p>
        </p:txBody>
      </p:sp>
      <p:sp>
        <p:nvSpPr>
          <p:cNvPr id="37" name="Rectangle 36">
            <a:extLst>
              <a:ext uri="{FF2B5EF4-FFF2-40B4-BE49-F238E27FC236}">
                <a16:creationId xmlns:a16="http://schemas.microsoft.com/office/drawing/2014/main" id="{391A3209-12C5-4681-97BB-27DAAE3C4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850" y="-6706"/>
            <a:ext cx="61041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6EC4A26-235F-4024-BB87-FC9AB3220CE5}"/>
              </a:ext>
            </a:extLst>
          </p:cNvPr>
          <p:cNvPicPr>
            <a:picLocks noChangeAspect="1"/>
          </p:cNvPicPr>
          <p:nvPr/>
        </p:nvPicPr>
        <p:blipFill>
          <a:blip r:embed="rId2"/>
          <a:stretch>
            <a:fillRect/>
          </a:stretch>
        </p:blipFill>
        <p:spPr>
          <a:xfrm>
            <a:off x="6407889" y="1459675"/>
            <a:ext cx="5464072" cy="3947793"/>
          </a:xfrm>
          <a:prstGeom prst="rect">
            <a:avLst/>
          </a:prstGeom>
          <a:ln w="9525">
            <a:noFill/>
          </a:ln>
        </p:spPr>
      </p:pic>
    </p:spTree>
    <p:extLst>
      <p:ext uri="{BB962C8B-B14F-4D97-AF65-F5344CB8AC3E}">
        <p14:creationId xmlns:p14="http://schemas.microsoft.com/office/powerpoint/2010/main" val="392775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B8E1C-C053-44FC-BB9B-0F417264D12C}"/>
              </a:ext>
            </a:extLst>
          </p:cNvPr>
          <p:cNvSpPr txBox="1"/>
          <p:nvPr/>
        </p:nvSpPr>
        <p:spPr>
          <a:xfrm>
            <a:off x="371475" y="185738"/>
            <a:ext cx="1600200" cy="461665"/>
          </a:xfrm>
          <a:prstGeom prst="rect">
            <a:avLst/>
          </a:prstGeom>
          <a:noFill/>
        </p:spPr>
        <p:txBody>
          <a:bodyPr wrap="square" rtlCol="0">
            <a:spAutoFit/>
          </a:bodyPr>
          <a:lstStyle/>
          <a:p>
            <a:r>
              <a:rPr lang="en-US" sz="2400" dirty="0">
                <a:solidFill>
                  <a:schemeClr val="accent1"/>
                </a:solidFill>
              </a:rPr>
              <a:t>DQ</a:t>
            </a:r>
          </a:p>
        </p:txBody>
      </p:sp>
      <p:sp>
        <p:nvSpPr>
          <p:cNvPr id="8" name="Rectangle 7">
            <a:extLst>
              <a:ext uri="{FF2B5EF4-FFF2-40B4-BE49-F238E27FC236}">
                <a16:creationId xmlns:a16="http://schemas.microsoft.com/office/drawing/2014/main" id="{239862A9-864A-453C-988F-EB0B9F325965}"/>
              </a:ext>
            </a:extLst>
          </p:cNvPr>
          <p:cNvSpPr/>
          <p:nvPr/>
        </p:nvSpPr>
        <p:spPr>
          <a:xfrm>
            <a:off x="1256145" y="262860"/>
            <a:ext cx="8565160" cy="369332"/>
          </a:xfrm>
          <a:prstGeom prst="rect">
            <a:avLst/>
          </a:prstGeom>
        </p:spPr>
        <p:txBody>
          <a:bodyPr wrap="square">
            <a:spAutoFit/>
          </a:bodyPr>
          <a:lstStyle/>
          <a:p>
            <a:r>
              <a:rPr lang="en-US" b="1" dirty="0">
                <a:solidFill>
                  <a:srgbClr val="333333"/>
                </a:solidFill>
                <a:latin typeface="Arial-BoldMT"/>
              </a:rPr>
              <a:t>A damselfish has a compressed body shape, making the fish appear flat.</a:t>
            </a:r>
            <a:endParaRPr lang="en-US" dirty="0"/>
          </a:p>
        </p:txBody>
      </p:sp>
      <p:pic>
        <p:nvPicPr>
          <p:cNvPr id="9" name="Picture 8">
            <a:extLst>
              <a:ext uri="{FF2B5EF4-FFF2-40B4-BE49-F238E27FC236}">
                <a16:creationId xmlns:a16="http://schemas.microsoft.com/office/drawing/2014/main" id="{9798BFF5-66B4-4B90-AFAE-AF28A71E73BC}"/>
              </a:ext>
            </a:extLst>
          </p:cNvPr>
          <p:cNvPicPr>
            <a:picLocks noChangeAspect="1"/>
          </p:cNvPicPr>
          <p:nvPr/>
        </p:nvPicPr>
        <p:blipFill>
          <a:blip r:embed="rId2"/>
          <a:stretch>
            <a:fillRect/>
          </a:stretch>
        </p:blipFill>
        <p:spPr>
          <a:xfrm>
            <a:off x="1317071" y="632192"/>
            <a:ext cx="3776963" cy="2637878"/>
          </a:xfrm>
          <a:prstGeom prst="rect">
            <a:avLst/>
          </a:prstGeom>
        </p:spPr>
      </p:pic>
      <p:sp>
        <p:nvSpPr>
          <p:cNvPr id="10" name="Rectangle 9">
            <a:extLst>
              <a:ext uri="{FF2B5EF4-FFF2-40B4-BE49-F238E27FC236}">
                <a16:creationId xmlns:a16="http://schemas.microsoft.com/office/drawing/2014/main" id="{DC0F0CFE-3C39-4E2A-AAED-02421F0DB2EF}"/>
              </a:ext>
            </a:extLst>
          </p:cNvPr>
          <p:cNvSpPr/>
          <p:nvPr/>
        </p:nvSpPr>
        <p:spPr>
          <a:xfrm>
            <a:off x="5438862" y="1268484"/>
            <a:ext cx="6096000" cy="1200329"/>
          </a:xfrm>
          <a:prstGeom prst="rect">
            <a:avLst/>
          </a:prstGeom>
        </p:spPr>
        <p:txBody>
          <a:bodyPr>
            <a:spAutoFit/>
          </a:bodyPr>
          <a:lstStyle/>
          <a:p>
            <a:r>
              <a:rPr lang="en-US" b="1" dirty="0">
                <a:solidFill>
                  <a:srgbClr val="333333"/>
                </a:solidFill>
                <a:latin typeface="Arial-BoldMT"/>
              </a:rPr>
              <a:t>The fish swims forward, causing an action force by the fish on the water. How does the damselfish’s</a:t>
            </a:r>
          </a:p>
          <a:p>
            <a:r>
              <a:rPr lang="en-US" b="1" dirty="0">
                <a:solidFill>
                  <a:srgbClr val="333333"/>
                </a:solidFill>
                <a:latin typeface="Arial-BoldMT"/>
              </a:rPr>
              <a:t>body shape affect the strength of the reaction force from the water on the fish as it swims forward?</a:t>
            </a:r>
            <a:endParaRPr lang="en-US" dirty="0"/>
          </a:p>
        </p:txBody>
      </p:sp>
      <p:sp>
        <p:nvSpPr>
          <p:cNvPr id="12" name="Rectangle 11">
            <a:extLst>
              <a:ext uri="{FF2B5EF4-FFF2-40B4-BE49-F238E27FC236}">
                <a16:creationId xmlns:a16="http://schemas.microsoft.com/office/drawing/2014/main" id="{515D1A79-A348-4139-A533-585704249594}"/>
              </a:ext>
            </a:extLst>
          </p:cNvPr>
          <p:cNvSpPr/>
          <p:nvPr/>
        </p:nvSpPr>
        <p:spPr>
          <a:xfrm>
            <a:off x="293615" y="2777313"/>
            <a:ext cx="11898385" cy="4154984"/>
          </a:xfrm>
          <a:prstGeom prst="rect">
            <a:avLst/>
          </a:prstGeom>
        </p:spPr>
        <p:txBody>
          <a:bodyPr wrap="square">
            <a:spAutoFit/>
          </a:bodyPr>
          <a:lstStyle/>
          <a:p>
            <a:r>
              <a:rPr lang="en-US" sz="4800" dirty="0">
                <a:solidFill>
                  <a:srgbClr val="696969"/>
                </a:solidFill>
                <a:latin typeface="ArialMT"/>
              </a:rPr>
              <a:t>A </a:t>
            </a:r>
            <a:r>
              <a:rPr lang="en-US" dirty="0">
                <a:solidFill>
                  <a:srgbClr val="696969"/>
                </a:solidFill>
                <a:latin typeface="ArialMT"/>
              </a:rPr>
              <a:t>The body shape causes the reaction force from the water to affect only the tail fin which is a larger area on the fish.</a:t>
            </a:r>
          </a:p>
          <a:p>
            <a:r>
              <a:rPr lang="en-US" sz="4800" dirty="0">
                <a:solidFill>
                  <a:srgbClr val="696969"/>
                </a:solidFill>
                <a:latin typeface="ArialMT"/>
              </a:rPr>
              <a:t>B </a:t>
            </a:r>
            <a:r>
              <a:rPr lang="en-US" dirty="0">
                <a:solidFill>
                  <a:srgbClr val="696969"/>
                </a:solidFill>
                <a:latin typeface="ArialMT"/>
              </a:rPr>
              <a:t>The body shape causes the reaction force from the water to affect the head which is a smaller area on the fish.</a:t>
            </a:r>
          </a:p>
          <a:p>
            <a:r>
              <a:rPr lang="en-US" sz="4800" dirty="0">
                <a:solidFill>
                  <a:srgbClr val="696969"/>
                </a:solidFill>
                <a:latin typeface="ArialMT"/>
              </a:rPr>
              <a:t>C </a:t>
            </a:r>
            <a:r>
              <a:rPr lang="en-US" dirty="0">
                <a:solidFill>
                  <a:srgbClr val="696969"/>
                </a:solidFill>
                <a:latin typeface="ArialMT"/>
              </a:rPr>
              <a:t>The body shape causes the reaction force from the water to decrease when the fish swims deeper into the water.</a:t>
            </a:r>
          </a:p>
          <a:p>
            <a:r>
              <a:rPr lang="en-US" sz="4800" dirty="0">
                <a:solidFill>
                  <a:srgbClr val="696969"/>
                </a:solidFill>
                <a:latin typeface="ArialMT"/>
              </a:rPr>
              <a:t>D </a:t>
            </a:r>
            <a:r>
              <a:rPr lang="en-US" dirty="0">
                <a:solidFill>
                  <a:srgbClr val="696969"/>
                </a:solidFill>
                <a:latin typeface="ArialMT"/>
              </a:rPr>
              <a:t>The body shape causes the reaction force from the water to increase as water flows around the</a:t>
            </a:r>
          </a:p>
          <a:p>
            <a:r>
              <a:rPr lang="en-US" dirty="0">
                <a:solidFill>
                  <a:srgbClr val="696969"/>
                </a:solidFill>
                <a:latin typeface="ArialMT"/>
              </a:rPr>
              <a:t>fish’s body.</a:t>
            </a:r>
            <a:endParaRPr lang="en-US" dirty="0"/>
          </a:p>
        </p:txBody>
      </p:sp>
      <p:sp>
        <p:nvSpPr>
          <p:cNvPr id="13" name="Arrow: Right 12">
            <a:extLst>
              <a:ext uri="{FF2B5EF4-FFF2-40B4-BE49-F238E27FC236}">
                <a16:creationId xmlns:a16="http://schemas.microsoft.com/office/drawing/2014/main" id="{C8AA3DE9-5EAB-43BD-90DB-C8930D57DF3B}"/>
              </a:ext>
            </a:extLst>
          </p:cNvPr>
          <p:cNvSpPr/>
          <p:nvPr/>
        </p:nvSpPr>
        <p:spPr>
          <a:xfrm>
            <a:off x="90921" y="3979008"/>
            <a:ext cx="1080654" cy="554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590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FD3DD-F7D5-4F7C-A863-4AC14468B250}"/>
              </a:ext>
            </a:extLst>
          </p:cNvPr>
          <p:cNvSpPr>
            <a:spLocks noGrp="1"/>
          </p:cNvSpPr>
          <p:nvPr>
            <p:ph type="title"/>
          </p:nvPr>
        </p:nvSpPr>
        <p:spPr/>
        <p:txBody>
          <a:bodyPr>
            <a:normAutofit fontScale="90000"/>
          </a:bodyPr>
          <a:lstStyle/>
          <a:p>
            <a:r>
              <a:rPr lang="en-US" dirty="0"/>
              <a:t>What causes tides?  (take notes on notebook paper)</a:t>
            </a:r>
          </a:p>
        </p:txBody>
      </p:sp>
      <p:pic>
        <p:nvPicPr>
          <p:cNvPr id="4" name="Online Media 3" title="What Causes Tides?">
            <a:hlinkClick r:id="" action="ppaction://media"/>
            <a:extLst>
              <a:ext uri="{FF2B5EF4-FFF2-40B4-BE49-F238E27FC236}">
                <a16:creationId xmlns:a16="http://schemas.microsoft.com/office/drawing/2014/main" id="{E5CD7D9F-2933-4974-AA4E-917DB6329918}"/>
              </a:ext>
            </a:extLst>
          </p:cNvPr>
          <p:cNvPicPr>
            <a:picLocks noGrp="1" noRot="1" noChangeAspect="1"/>
          </p:cNvPicPr>
          <p:nvPr>
            <p:ph idx="1"/>
            <a:videoFile r:link="rId1"/>
          </p:nvPr>
        </p:nvPicPr>
        <p:blipFill>
          <a:blip r:embed="rId3"/>
          <a:stretch>
            <a:fillRect/>
          </a:stretch>
        </p:blipFill>
        <p:spPr>
          <a:xfrm>
            <a:off x="5118100" y="1652588"/>
            <a:ext cx="6281738" cy="3549650"/>
          </a:xfrm>
          <a:prstGeom prst="rect">
            <a:avLst/>
          </a:prstGeom>
        </p:spPr>
      </p:pic>
      <p:sp>
        <p:nvSpPr>
          <p:cNvPr id="5" name="Rectangle 4">
            <a:extLst>
              <a:ext uri="{FF2B5EF4-FFF2-40B4-BE49-F238E27FC236}">
                <a16:creationId xmlns:a16="http://schemas.microsoft.com/office/drawing/2014/main" id="{2400EEE1-78D1-4AAB-8F6D-52909BBA5BB5}"/>
              </a:ext>
            </a:extLst>
          </p:cNvPr>
          <p:cNvSpPr/>
          <p:nvPr/>
        </p:nvSpPr>
        <p:spPr>
          <a:xfrm>
            <a:off x="304799" y="5556680"/>
            <a:ext cx="11355897" cy="923330"/>
          </a:xfrm>
          <a:prstGeom prst="rect">
            <a:avLst/>
          </a:prstGeom>
        </p:spPr>
        <p:txBody>
          <a:bodyPr wrap="square">
            <a:spAutoFit/>
          </a:bodyPr>
          <a:lstStyle/>
          <a:p>
            <a:pPr indent="-228600">
              <a:buFont typeface="Wingdings" panose="05000000000000000000" pitchFamily="2" charset="2"/>
              <a:buChar char="§"/>
            </a:pPr>
            <a:r>
              <a:rPr lang="en-US" dirty="0"/>
              <a:t>High and low tides are caused by the moon. The moon's gravitational pull generates something called the tidal force. The tidal force causes Earth—and its water—to bulge out on the side closest to the moon and the side farthest from the moon. These bulges of water are high tides</a:t>
            </a:r>
            <a:endParaRPr lang="en-US" sz="1600" dirty="0"/>
          </a:p>
        </p:txBody>
      </p:sp>
      <p:sp>
        <p:nvSpPr>
          <p:cNvPr id="6" name="TextBox 5">
            <a:extLst>
              <a:ext uri="{FF2B5EF4-FFF2-40B4-BE49-F238E27FC236}">
                <a16:creationId xmlns:a16="http://schemas.microsoft.com/office/drawing/2014/main" id="{462A7EFF-F102-4157-9B11-EF90B7603E10}"/>
              </a:ext>
            </a:extLst>
          </p:cNvPr>
          <p:cNvSpPr txBox="1"/>
          <p:nvPr/>
        </p:nvSpPr>
        <p:spPr>
          <a:xfrm>
            <a:off x="304799" y="6497905"/>
            <a:ext cx="1071419" cy="369332"/>
          </a:xfrm>
          <a:prstGeom prst="rect">
            <a:avLst/>
          </a:prstGeom>
          <a:noFill/>
        </p:spPr>
        <p:txBody>
          <a:bodyPr wrap="square" rtlCol="0">
            <a:spAutoFit/>
          </a:bodyPr>
          <a:lstStyle/>
          <a:p>
            <a:r>
              <a:rPr lang="en-US" dirty="0"/>
              <a:t>8ESS1.2</a:t>
            </a:r>
          </a:p>
        </p:txBody>
      </p:sp>
    </p:spTree>
    <p:extLst>
      <p:ext uri="{BB962C8B-B14F-4D97-AF65-F5344CB8AC3E}">
        <p14:creationId xmlns:p14="http://schemas.microsoft.com/office/powerpoint/2010/main" val="178011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FD77BF60-CC87-4027-B3A1-21222A9877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51" name="Freeform 5">
              <a:extLst>
                <a:ext uri="{FF2B5EF4-FFF2-40B4-BE49-F238E27FC236}">
                  <a16:creationId xmlns:a16="http://schemas.microsoft.com/office/drawing/2014/main" id="{39E3CBF9-BAA3-4654-9C20-8457916C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6">
              <a:extLst>
                <a:ext uri="{FF2B5EF4-FFF2-40B4-BE49-F238E27FC236}">
                  <a16:creationId xmlns:a16="http://schemas.microsoft.com/office/drawing/2014/main" id="{DF86235A-7821-4C9B-B00C-A6D4997EA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7">
              <a:extLst>
                <a:ext uri="{FF2B5EF4-FFF2-40B4-BE49-F238E27FC236}">
                  <a16:creationId xmlns:a16="http://schemas.microsoft.com/office/drawing/2014/main" id="{DE04CFF3-0067-40C4-A502-FD43E6373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8">
              <a:extLst>
                <a:ext uri="{FF2B5EF4-FFF2-40B4-BE49-F238E27FC236}">
                  <a16:creationId xmlns:a16="http://schemas.microsoft.com/office/drawing/2014/main" id="{3037DCE4-244D-4455-814F-C32C5AAF0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9">
              <a:extLst>
                <a:ext uri="{FF2B5EF4-FFF2-40B4-BE49-F238E27FC236}">
                  <a16:creationId xmlns:a16="http://schemas.microsoft.com/office/drawing/2014/main" id="{BB37AF1A-E10D-47F9-8CB6-CAC43089D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10">
              <a:extLst>
                <a:ext uri="{FF2B5EF4-FFF2-40B4-BE49-F238E27FC236}">
                  <a16:creationId xmlns:a16="http://schemas.microsoft.com/office/drawing/2014/main" id="{80286243-26F2-40E9-83FD-D4200A16FF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1">
              <a:extLst>
                <a:ext uri="{FF2B5EF4-FFF2-40B4-BE49-F238E27FC236}">
                  <a16:creationId xmlns:a16="http://schemas.microsoft.com/office/drawing/2014/main" id="{D90A700B-85BC-45F8-9652-72A721761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12">
              <a:extLst>
                <a:ext uri="{FF2B5EF4-FFF2-40B4-BE49-F238E27FC236}">
                  <a16:creationId xmlns:a16="http://schemas.microsoft.com/office/drawing/2014/main" id="{BA84F2EA-FBDD-4B0B-8EEB-3112A02341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3">
              <a:extLst>
                <a:ext uri="{FF2B5EF4-FFF2-40B4-BE49-F238E27FC236}">
                  <a16:creationId xmlns:a16="http://schemas.microsoft.com/office/drawing/2014/main" id="{2B14D210-D95B-44BE-94CF-B8A899AFC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4">
              <a:extLst>
                <a:ext uri="{FF2B5EF4-FFF2-40B4-BE49-F238E27FC236}">
                  <a16:creationId xmlns:a16="http://schemas.microsoft.com/office/drawing/2014/main" id="{C97AA8A3-5D0D-4295-B878-4876554FD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5">
              <a:extLst>
                <a:ext uri="{FF2B5EF4-FFF2-40B4-BE49-F238E27FC236}">
                  <a16:creationId xmlns:a16="http://schemas.microsoft.com/office/drawing/2014/main" id="{DA6907CB-7510-4979-A274-5F202AC4F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6">
              <a:extLst>
                <a:ext uri="{FF2B5EF4-FFF2-40B4-BE49-F238E27FC236}">
                  <a16:creationId xmlns:a16="http://schemas.microsoft.com/office/drawing/2014/main" id="{CDC01392-803F-446A-B518-EE3CA21A7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7">
              <a:extLst>
                <a:ext uri="{FF2B5EF4-FFF2-40B4-BE49-F238E27FC236}">
                  <a16:creationId xmlns:a16="http://schemas.microsoft.com/office/drawing/2014/main" id="{648F6318-9253-44DE-9F80-3AAA08F15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8">
              <a:extLst>
                <a:ext uri="{FF2B5EF4-FFF2-40B4-BE49-F238E27FC236}">
                  <a16:creationId xmlns:a16="http://schemas.microsoft.com/office/drawing/2014/main" id="{2AEF689E-C7B9-4F8D-905C-142D1FC6F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9">
              <a:extLst>
                <a:ext uri="{FF2B5EF4-FFF2-40B4-BE49-F238E27FC236}">
                  <a16:creationId xmlns:a16="http://schemas.microsoft.com/office/drawing/2014/main" id="{7FC3467E-0EFC-4845-B9D9-015017B4E1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20">
              <a:extLst>
                <a:ext uri="{FF2B5EF4-FFF2-40B4-BE49-F238E27FC236}">
                  <a16:creationId xmlns:a16="http://schemas.microsoft.com/office/drawing/2014/main" id="{7C220884-350B-4680-B923-7DD73FCBE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7" name="Freeform 21">
              <a:extLst>
                <a:ext uri="{FF2B5EF4-FFF2-40B4-BE49-F238E27FC236}">
                  <a16:creationId xmlns:a16="http://schemas.microsoft.com/office/drawing/2014/main" id="{0A1E7EC2-949A-4D2A-8140-AD021D38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8" name="Freeform 22">
              <a:extLst>
                <a:ext uri="{FF2B5EF4-FFF2-40B4-BE49-F238E27FC236}">
                  <a16:creationId xmlns:a16="http://schemas.microsoft.com/office/drawing/2014/main" id="{5464AFDF-444D-41C6-866D-234594CB55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23">
              <a:extLst>
                <a:ext uri="{FF2B5EF4-FFF2-40B4-BE49-F238E27FC236}">
                  <a16:creationId xmlns:a16="http://schemas.microsoft.com/office/drawing/2014/main" id="{F4AFC20A-B8F4-4340-8EE6-C281F05A91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4">
              <a:extLst>
                <a:ext uri="{FF2B5EF4-FFF2-40B4-BE49-F238E27FC236}">
                  <a16:creationId xmlns:a16="http://schemas.microsoft.com/office/drawing/2014/main" id="{55325372-8B9A-46B7-99C5-AD2EFBD67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5">
              <a:extLst>
                <a:ext uri="{FF2B5EF4-FFF2-40B4-BE49-F238E27FC236}">
                  <a16:creationId xmlns:a16="http://schemas.microsoft.com/office/drawing/2014/main" id="{8CE6AB0E-E26C-4FCA-9021-D1F2CFDDE6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3" name="Group 72">
            <a:extLst>
              <a:ext uri="{FF2B5EF4-FFF2-40B4-BE49-F238E27FC236}">
                <a16:creationId xmlns:a16="http://schemas.microsoft.com/office/drawing/2014/main" id="{BD2348D4-E1BA-4B8B-8E09-1F8CAC8069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74" name="Rectangle 73">
              <a:extLst>
                <a:ext uri="{FF2B5EF4-FFF2-40B4-BE49-F238E27FC236}">
                  <a16:creationId xmlns:a16="http://schemas.microsoft.com/office/drawing/2014/main" id="{BD155FD3-C0DD-42A7-8657-4C87201CD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Isosceles Triangle 22">
              <a:extLst>
                <a:ext uri="{FF2B5EF4-FFF2-40B4-BE49-F238E27FC236}">
                  <a16:creationId xmlns:a16="http://schemas.microsoft.com/office/drawing/2014/main" id="{BA7C20E1-83E3-4B4B-9C0E-AAF4383EE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92D16DDD-7A4B-45BF-92D2-3C3EB690F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78" name="Rectangle 77">
            <a:extLst>
              <a:ext uri="{FF2B5EF4-FFF2-40B4-BE49-F238E27FC236}">
                <a16:creationId xmlns:a16="http://schemas.microsoft.com/office/drawing/2014/main" id="{D892DD75-0F21-4634-99B7-E84CA5367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79">
            <a:extLst>
              <a:ext uri="{FF2B5EF4-FFF2-40B4-BE49-F238E27FC236}">
                <a16:creationId xmlns:a16="http://schemas.microsoft.com/office/drawing/2014/main" id="{2FF33740-2A83-42E8-A598-9AE61A3F0A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81" name="Freeform 5">
              <a:extLst>
                <a:ext uri="{FF2B5EF4-FFF2-40B4-BE49-F238E27FC236}">
                  <a16:creationId xmlns:a16="http://schemas.microsoft.com/office/drawing/2014/main" id="{6899C82F-20B6-4E2D-AB9D-1713FB3E67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6">
              <a:extLst>
                <a:ext uri="{FF2B5EF4-FFF2-40B4-BE49-F238E27FC236}">
                  <a16:creationId xmlns:a16="http://schemas.microsoft.com/office/drawing/2014/main" id="{5D89ADB3-2D4B-4770-A268-498E3840E2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id="{5034FDD9-592C-44B5-BC27-2E924BF3BA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8">
              <a:extLst>
                <a:ext uri="{FF2B5EF4-FFF2-40B4-BE49-F238E27FC236}">
                  <a16:creationId xmlns:a16="http://schemas.microsoft.com/office/drawing/2014/main" id="{4770B370-A883-43EB-9548-9F4DF8AFB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9">
              <a:extLst>
                <a:ext uri="{FF2B5EF4-FFF2-40B4-BE49-F238E27FC236}">
                  <a16:creationId xmlns:a16="http://schemas.microsoft.com/office/drawing/2014/main" id="{B4352703-BD5E-41FD-B464-679A4C6B76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10">
              <a:extLst>
                <a:ext uri="{FF2B5EF4-FFF2-40B4-BE49-F238E27FC236}">
                  <a16:creationId xmlns:a16="http://schemas.microsoft.com/office/drawing/2014/main" id="{5030174A-A42D-4ECB-8A60-CF7D87327B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11">
              <a:extLst>
                <a:ext uri="{FF2B5EF4-FFF2-40B4-BE49-F238E27FC236}">
                  <a16:creationId xmlns:a16="http://schemas.microsoft.com/office/drawing/2014/main" id="{28551ADF-F4C9-471C-B42F-D2D31E333F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12">
              <a:extLst>
                <a:ext uri="{FF2B5EF4-FFF2-40B4-BE49-F238E27FC236}">
                  <a16:creationId xmlns:a16="http://schemas.microsoft.com/office/drawing/2014/main" id="{93A66B57-AB21-4F33-AA9A-B7EB77A1E7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13">
              <a:extLst>
                <a:ext uri="{FF2B5EF4-FFF2-40B4-BE49-F238E27FC236}">
                  <a16:creationId xmlns:a16="http://schemas.microsoft.com/office/drawing/2014/main" id="{4A1B8DCE-9DBF-48EC-85D4-5FC8358151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14">
              <a:extLst>
                <a:ext uri="{FF2B5EF4-FFF2-40B4-BE49-F238E27FC236}">
                  <a16:creationId xmlns:a16="http://schemas.microsoft.com/office/drawing/2014/main" id="{52FA78DE-98F5-44CD-B9E3-7A5ED0ABC9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15">
              <a:extLst>
                <a:ext uri="{FF2B5EF4-FFF2-40B4-BE49-F238E27FC236}">
                  <a16:creationId xmlns:a16="http://schemas.microsoft.com/office/drawing/2014/main" id="{F3E719C3-D321-48DD-8374-FF3B01E3CB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16">
              <a:extLst>
                <a:ext uri="{FF2B5EF4-FFF2-40B4-BE49-F238E27FC236}">
                  <a16:creationId xmlns:a16="http://schemas.microsoft.com/office/drawing/2014/main" id="{CA9A2902-2BBF-4AD3-BA2E-88A033E76E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17">
              <a:extLst>
                <a:ext uri="{FF2B5EF4-FFF2-40B4-BE49-F238E27FC236}">
                  <a16:creationId xmlns:a16="http://schemas.microsoft.com/office/drawing/2014/main" id="{3052E19B-E780-4BD7-AAE5-F0087C6DE5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18">
              <a:extLst>
                <a:ext uri="{FF2B5EF4-FFF2-40B4-BE49-F238E27FC236}">
                  <a16:creationId xmlns:a16="http://schemas.microsoft.com/office/drawing/2014/main" id="{26318BCD-2E45-42B7-81DD-3D91924DDF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19">
              <a:extLst>
                <a:ext uri="{FF2B5EF4-FFF2-40B4-BE49-F238E27FC236}">
                  <a16:creationId xmlns:a16="http://schemas.microsoft.com/office/drawing/2014/main" id="{F32B7AC7-D1A6-46B1-91B3-36A119862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20">
              <a:extLst>
                <a:ext uri="{FF2B5EF4-FFF2-40B4-BE49-F238E27FC236}">
                  <a16:creationId xmlns:a16="http://schemas.microsoft.com/office/drawing/2014/main" id="{B04127CF-94AE-471B-AABC-7884E900E9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21">
              <a:extLst>
                <a:ext uri="{FF2B5EF4-FFF2-40B4-BE49-F238E27FC236}">
                  <a16:creationId xmlns:a16="http://schemas.microsoft.com/office/drawing/2014/main" id="{0AB28A6D-6244-4B44-9B35-11BB6B8A17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Freeform 22">
              <a:extLst>
                <a:ext uri="{FF2B5EF4-FFF2-40B4-BE49-F238E27FC236}">
                  <a16:creationId xmlns:a16="http://schemas.microsoft.com/office/drawing/2014/main" id="{220F393F-FEF8-4D1A-A959-F0EC20D655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23">
              <a:extLst>
                <a:ext uri="{FF2B5EF4-FFF2-40B4-BE49-F238E27FC236}">
                  <a16:creationId xmlns:a16="http://schemas.microsoft.com/office/drawing/2014/main" id="{F0CE6A4D-5C7D-460B-B2FD-8E85CD5AB7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24">
              <a:extLst>
                <a:ext uri="{FF2B5EF4-FFF2-40B4-BE49-F238E27FC236}">
                  <a16:creationId xmlns:a16="http://schemas.microsoft.com/office/drawing/2014/main" id="{8A535C9C-6C1A-4BCF-BA51-CD74AA7E7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25">
              <a:extLst>
                <a:ext uri="{FF2B5EF4-FFF2-40B4-BE49-F238E27FC236}">
                  <a16:creationId xmlns:a16="http://schemas.microsoft.com/office/drawing/2014/main" id="{36530B88-C8C1-478A-B785-86E745DD5C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 name="Title 2">
            <a:extLst>
              <a:ext uri="{FF2B5EF4-FFF2-40B4-BE49-F238E27FC236}">
                <a16:creationId xmlns:a16="http://schemas.microsoft.com/office/drawing/2014/main" id="{63C67923-2E1E-4AC2-AADC-878188202764}"/>
              </a:ext>
            </a:extLst>
          </p:cNvPr>
          <p:cNvSpPr>
            <a:spLocks noGrp="1"/>
          </p:cNvSpPr>
          <p:nvPr>
            <p:ph type="title"/>
          </p:nvPr>
        </p:nvSpPr>
        <p:spPr>
          <a:xfrm>
            <a:off x="7269686" y="795527"/>
            <a:ext cx="4123738" cy="1433323"/>
          </a:xfrm>
        </p:spPr>
        <p:txBody>
          <a:bodyPr vert="horz" lIns="228600" tIns="228600" rIns="228600" bIns="228600" rtlCol="0" anchor="ctr">
            <a:normAutofit/>
          </a:bodyPr>
          <a:lstStyle/>
          <a:p>
            <a:pPr algn="l"/>
            <a:r>
              <a:rPr lang="en-US" sz="3200" dirty="0">
                <a:solidFill>
                  <a:schemeClr val="tx2"/>
                </a:solidFill>
              </a:rPr>
              <a:t>High tides and low tides</a:t>
            </a:r>
          </a:p>
        </p:txBody>
      </p:sp>
      <p:sp>
        <p:nvSpPr>
          <p:cNvPr id="103" name="Rectangle 102">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75619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736819B-B2E9-45B2-9EBD-9C69045E42F3}"/>
              </a:ext>
            </a:extLst>
          </p:cNvPr>
          <p:cNvPicPr>
            <a:picLocks noChangeAspect="1"/>
          </p:cNvPicPr>
          <p:nvPr/>
        </p:nvPicPr>
        <p:blipFill rotWithShape="1">
          <a:blip r:embed="rId2"/>
          <a:srcRect l="10462" r="3523" b="-1"/>
          <a:stretch/>
        </p:blipFill>
        <p:spPr>
          <a:xfrm>
            <a:off x="972115" y="960214"/>
            <a:ext cx="5641848" cy="4919472"/>
          </a:xfrm>
          <a:prstGeom prst="rect">
            <a:avLst/>
          </a:prstGeom>
          <a:ln w="12700">
            <a:noFill/>
          </a:ln>
        </p:spPr>
      </p:pic>
      <p:sp>
        <p:nvSpPr>
          <p:cNvPr id="4" name="Text Placeholder 3">
            <a:extLst>
              <a:ext uri="{FF2B5EF4-FFF2-40B4-BE49-F238E27FC236}">
                <a16:creationId xmlns:a16="http://schemas.microsoft.com/office/drawing/2014/main" id="{C6D93C8E-DF19-4981-B544-D12BE02C2F43}"/>
              </a:ext>
            </a:extLst>
          </p:cNvPr>
          <p:cNvSpPr>
            <a:spLocks noGrp="1"/>
          </p:cNvSpPr>
          <p:nvPr>
            <p:ph type="body" sz="half" idx="2"/>
          </p:nvPr>
        </p:nvSpPr>
        <p:spPr>
          <a:xfrm>
            <a:off x="7293817" y="2338388"/>
            <a:ext cx="4099607" cy="3678237"/>
          </a:xfrm>
        </p:spPr>
        <p:txBody>
          <a:bodyPr vert="horz" lIns="91440" tIns="45720" rIns="91440" bIns="45720" rtlCol="0" anchor="ctr">
            <a:normAutofit/>
          </a:bodyPr>
          <a:lstStyle/>
          <a:p>
            <a:pPr indent="-228600" algn="l">
              <a:buClr>
                <a:srgbClr val="756195"/>
              </a:buClr>
              <a:buFont typeface="Wingdings" panose="05000000000000000000" pitchFamily="2" charset="2"/>
              <a:buChar char="§"/>
            </a:pPr>
            <a:r>
              <a:rPr lang="en-US" dirty="0">
                <a:solidFill>
                  <a:schemeClr val="tx1"/>
                </a:solidFill>
              </a:rPr>
              <a:t>High tides and low tides are caused by the moon. The moon's gravitational pull generates something called the tidal force. The tidal force causes Earth—and its water—to bulge out on the side closest to the moon and the side farthest from the moon. These bulges of water are high tides.</a:t>
            </a:r>
            <a:endParaRPr lang="en-US">
              <a:solidFill>
                <a:schemeClr val="tx1"/>
              </a:solidFill>
            </a:endParaRPr>
          </a:p>
        </p:txBody>
      </p:sp>
      <p:sp>
        <p:nvSpPr>
          <p:cNvPr id="102" name="TextBox 101">
            <a:extLst>
              <a:ext uri="{FF2B5EF4-FFF2-40B4-BE49-F238E27FC236}">
                <a16:creationId xmlns:a16="http://schemas.microsoft.com/office/drawing/2014/main" id="{D8178B8F-B67B-4BA4-B12D-C87461233CE2}"/>
              </a:ext>
            </a:extLst>
          </p:cNvPr>
          <p:cNvSpPr txBox="1"/>
          <p:nvPr/>
        </p:nvSpPr>
        <p:spPr>
          <a:xfrm>
            <a:off x="304799" y="6497905"/>
            <a:ext cx="1071419" cy="369332"/>
          </a:xfrm>
          <a:prstGeom prst="rect">
            <a:avLst/>
          </a:prstGeom>
          <a:noFill/>
        </p:spPr>
        <p:txBody>
          <a:bodyPr wrap="square" rtlCol="0">
            <a:spAutoFit/>
          </a:bodyPr>
          <a:lstStyle/>
          <a:p>
            <a:r>
              <a:rPr lang="en-US" dirty="0"/>
              <a:t>8ESS1.2</a:t>
            </a:r>
          </a:p>
        </p:txBody>
      </p:sp>
    </p:spTree>
    <p:extLst>
      <p:ext uri="{BB962C8B-B14F-4D97-AF65-F5344CB8AC3E}">
        <p14:creationId xmlns:p14="http://schemas.microsoft.com/office/powerpoint/2010/main" val="257408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FD77BF60-CC87-4027-B3A1-21222A9877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2" name="Freeform 5">
              <a:extLst>
                <a:ext uri="{FF2B5EF4-FFF2-40B4-BE49-F238E27FC236}">
                  <a16:creationId xmlns:a16="http://schemas.microsoft.com/office/drawing/2014/main" id="{39E3CBF9-BAA3-4654-9C20-8457916C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3" name="Freeform 6">
              <a:extLst>
                <a:ext uri="{FF2B5EF4-FFF2-40B4-BE49-F238E27FC236}">
                  <a16:creationId xmlns:a16="http://schemas.microsoft.com/office/drawing/2014/main" id="{DF86235A-7821-4C9B-B00C-A6D4997EA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4" name="Freeform 7">
              <a:extLst>
                <a:ext uri="{FF2B5EF4-FFF2-40B4-BE49-F238E27FC236}">
                  <a16:creationId xmlns:a16="http://schemas.microsoft.com/office/drawing/2014/main" id="{DE04CFF3-0067-40C4-A502-FD43E6373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5" name="Freeform 8">
              <a:extLst>
                <a:ext uri="{FF2B5EF4-FFF2-40B4-BE49-F238E27FC236}">
                  <a16:creationId xmlns:a16="http://schemas.microsoft.com/office/drawing/2014/main" id="{3037DCE4-244D-4455-814F-C32C5AAF0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6" name="Freeform 9">
              <a:extLst>
                <a:ext uri="{FF2B5EF4-FFF2-40B4-BE49-F238E27FC236}">
                  <a16:creationId xmlns:a16="http://schemas.microsoft.com/office/drawing/2014/main" id="{BB37AF1A-E10D-47F9-8CB6-CAC43089D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7" name="Freeform 10">
              <a:extLst>
                <a:ext uri="{FF2B5EF4-FFF2-40B4-BE49-F238E27FC236}">
                  <a16:creationId xmlns:a16="http://schemas.microsoft.com/office/drawing/2014/main" id="{80286243-26F2-40E9-83FD-D4200A16FF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8" name="Freeform 11">
              <a:extLst>
                <a:ext uri="{FF2B5EF4-FFF2-40B4-BE49-F238E27FC236}">
                  <a16:creationId xmlns:a16="http://schemas.microsoft.com/office/drawing/2014/main" id="{D90A700B-85BC-45F8-9652-72A721761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9" name="Freeform 12">
              <a:extLst>
                <a:ext uri="{FF2B5EF4-FFF2-40B4-BE49-F238E27FC236}">
                  <a16:creationId xmlns:a16="http://schemas.microsoft.com/office/drawing/2014/main" id="{BA84F2EA-FBDD-4B0B-8EEB-3112A02341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0" name="Freeform 13">
              <a:extLst>
                <a:ext uri="{FF2B5EF4-FFF2-40B4-BE49-F238E27FC236}">
                  <a16:creationId xmlns:a16="http://schemas.microsoft.com/office/drawing/2014/main" id="{2B14D210-D95B-44BE-94CF-B8A899AFC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1" name="Freeform 14">
              <a:extLst>
                <a:ext uri="{FF2B5EF4-FFF2-40B4-BE49-F238E27FC236}">
                  <a16:creationId xmlns:a16="http://schemas.microsoft.com/office/drawing/2014/main" id="{C97AA8A3-5D0D-4295-B878-4876554FD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2" name="Freeform 15">
              <a:extLst>
                <a:ext uri="{FF2B5EF4-FFF2-40B4-BE49-F238E27FC236}">
                  <a16:creationId xmlns:a16="http://schemas.microsoft.com/office/drawing/2014/main" id="{DA6907CB-7510-4979-A274-5F202AC4F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3" name="Freeform 16">
              <a:extLst>
                <a:ext uri="{FF2B5EF4-FFF2-40B4-BE49-F238E27FC236}">
                  <a16:creationId xmlns:a16="http://schemas.microsoft.com/office/drawing/2014/main" id="{CDC01392-803F-446A-B518-EE3CA21A7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4" name="Freeform 17">
              <a:extLst>
                <a:ext uri="{FF2B5EF4-FFF2-40B4-BE49-F238E27FC236}">
                  <a16:creationId xmlns:a16="http://schemas.microsoft.com/office/drawing/2014/main" id="{648F6318-9253-44DE-9F80-3AAA08F15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5" name="Freeform 18">
              <a:extLst>
                <a:ext uri="{FF2B5EF4-FFF2-40B4-BE49-F238E27FC236}">
                  <a16:creationId xmlns:a16="http://schemas.microsoft.com/office/drawing/2014/main" id="{2AEF689E-C7B9-4F8D-905C-142D1FC6F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6" name="Freeform 19">
              <a:extLst>
                <a:ext uri="{FF2B5EF4-FFF2-40B4-BE49-F238E27FC236}">
                  <a16:creationId xmlns:a16="http://schemas.microsoft.com/office/drawing/2014/main" id="{7FC3467E-0EFC-4845-B9D9-015017B4E1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7" name="Freeform 20">
              <a:extLst>
                <a:ext uri="{FF2B5EF4-FFF2-40B4-BE49-F238E27FC236}">
                  <a16:creationId xmlns:a16="http://schemas.microsoft.com/office/drawing/2014/main" id="{7C220884-350B-4680-B923-7DD73FCBE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28" name="Freeform 21">
              <a:extLst>
                <a:ext uri="{FF2B5EF4-FFF2-40B4-BE49-F238E27FC236}">
                  <a16:creationId xmlns:a16="http://schemas.microsoft.com/office/drawing/2014/main" id="{0A1E7EC2-949A-4D2A-8140-AD021D38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29" name="Freeform 22">
              <a:extLst>
                <a:ext uri="{FF2B5EF4-FFF2-40B4-BE49-F238E27FC236}">
                  <a16:creationId xmlns:a16="http://schemas.microsoft.com/office/drawing/2014/main" id="{5464AFDF-444D-41C6-866D-234594CB55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0" name="Freeform 23">
              <a:extLst>
                <a:ext uri="{FF2B5EF4-FFF2-40B4-BE49-F238E27FC236}">
                  <a16:creationId xmlns:a16="http://schemas.microsoft.com/office/drawing/2014/main" id="{F4AFC20A-B8F4-4340-8EE6-C281F05A91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1" name="Freeform 24">
              <a:extLst>
                <a:ext uri="{FF2B5EF4-FFF2-40B4-BE49-F238E27FC236}">
                  <a16:creationId xmlns:a16="http://schemas.microsoft.com/office/drawing/2014/main" id="{55325372-8B9A-46B7-99C5-AD2EFBD67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2" name="Freeform 25">
              <a:extLst>
                <a:ext uri="{FF2B5EF4-FFF2-40B4-BE49-F238E27FC236}">
                  <a16:creationId xmlns:a16="http://schemas.microsoft.com/office/drawing/2014/main" id="{8CE6AB0E-E26C-4FCA-9021-D1F2CFDDE6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34" name="Group 133">
            <a:extLst>
              <a:ext uri="{FF2B5EF4-FFF2-40B4-BE49-F238E27FC236}">
                <a16:creationId xmlns:a16="http://schemas.microsoft.com/office/drawing/2014/main" id="{BD2348D4-E1BA-4B8B-8E09-1F8CAC8069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135" name="Rectangle 134">
              <a:extLst>
                <a:ext uri="{FF2B5EF4-FFF2-40B4-BE49-F238E27FC236}">
                  <a16:creationId xmlns:a16="http://schemas.microsoft.com/office/drawing/2014/main" id="{BD155FD3-C0DD-42A7-8657-4C87201CD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6" name="Isosceles Triangle 22">
              <a:extLst>
                <a:ext uri="{FF2B5EF4-FFF2-40B4-BE49-F238E27FC236}">
                  <a16:creationId xmlns:a16="http://schemas.microsoft.com/office/drawing/2014/main" id="{BA7C20E1-83E3-4B4B-9C0E-AAF4383EE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92D16DDD-7A4B-45BF-92D2-3C3EB690F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39" name="Rectangle 138">
            <a:extLst>
              <a:ext uri="{FF2B5EF4-FFF2-40B4-BE49-F238E27FC236}">
                <a16:creationId xmlns:a16="http://schemas.microsoft.com/office/drawing/2014/main" id="{48502C74-5431-489C-B80C-2664E8459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40">
            <a:extLst>
              <a:ext uri="{FF2B5EF4-FFF2-40B4-BE49-F238E27FC236}">
                <a16:creationId xmlns:a16="http://schemas.microsoft.com/office/drawing/2014/main" id="{9C134B5E-4174-4CD7-A7B7-D3713F835E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42" name="Freeform 5">
              <a:extLst>
                <a:ext uri="{FF2B5EF4-FFF2-40B4-BE49-F238E27FC236}">
                  <a16:creationId xmlns:a16="http://schemas.microsoft.com/office/drawing/2014/main" id="{FC6B5718-5BE5-4119-BBD7-1D15F3DE08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6">
              <a:extLst>
                <a:ext uri="{FF2B5EF4-FFF2-40B4-BE49-F238E27FC236}">
                  <a16:creationId xmlns:a16="http://schemas.microsoft.com/office/drawing/2014/main" id="{AF8BC3B5-3314-42F8-BEA4-3E28C50BFF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7">
              <a:extLst>
                <a:ext uri="{FF2B5EF4-FFF2-40B4-BE49-F238E27FC236}">
                  <a16:creationId xmlns:a16="http://schemas.microsoft.com/office/drawing/2014/main" id="{1C7063B0-2FAC-4FF2-AD0E-2AFF7E5B78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8">
              <a:extLst>
                <a:ext uri="{FF2B5EF4-FFF2-40B4-BE49-F238E27FC236}">
                  <a16:creationId xmlns:a16="http://schemas.microsoft.com/office/drawing/2014/main" id="{CC624F3E-EB8D-48A3-ADCC-074C2EF9A7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9">
              <a:extLst>
                <a:ext uri="{FF2B5EF4-FFF2-40B4-BE49-F238E27FC236}">
                  <a16:creationId xmlns:a16="http://schemas.microsoft.com/office/drawing/2014/main" id="{AC4A1D40-8D35-47AF-9E0A-3F979BCCE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10">
              <a:extLst>
                <a:ext uri="{FF2B5EF4-FFF2-40B4-BE49-F238E27FC236}">
                  <a16:creationId xmlns:a16="http://schemas.microsoft.com/office/drawing/2014/main" id="{BCE9F603-5E83-40D8-9E55-89EAACF555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1">
              <a:extLst>
                <a:ext uri="{FF2B5EF4-FFF2-40B4-BE49-F238E27FC236}">
                  <a16:creationId xmlns:a16="http://schemas.microsoft.com/office/drawing/2014/main" id="{0322FEAC-3F81-4F7A-B72B-0BE9A52C56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Freeform 12">
              <a:extLst>
                <a:ext uri="{FF2B5EF4-FFF2-40B4-BE49-F238E27FC236}">
                  <a16:creationId xmlns:a16="http://schemas.microsoft.com/office/drawing/2014/main" id="{983FE699-A293-4E08-B065-EA33A2B3BD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13">
              <a:extLst>
                <a:ext uri="{FF2B5EF4-FFF2-40B4-BE49-F238E27FC236}">
                  <a16:creationId xmlns:a16="http://schemas.microsoft.com/office/drawing/2014/main" id="{50AA497A-A75D-428C-9D83-DA1E609ACF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Freeform 14">
              <a:extLst>
                <a:ext uri="{FF2B5EF4-FFF2-40B4-BE49-F238E27FC236}">
                  <a16:creationId xmlns:a16="http://schemas.microsoft.com/office/drawing/2014/main" id="{9F98FA28-B83B-45F4-A58E-A0B7C565B2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15">
              <a:extLst>
                <a:ext uri="{FF2B5EF4-FFF2-40B4-BE49-F238E27FC236}">
                  <a16:creationId xmlns:a16="http://schemas.microsoft.com/office/drawing/2014/main" id="{FFB51381-ABD5-4D0C-BC2D-F8F24D5B1A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16">
              <a:extLst>
                <a:ext uri="{FF2B5EF4-FFF2-40B4-BE49-F238E27FC236}">
                  <a16:creationId xmlns:a16="http://schemas.microsoft.com/office/drawing/2014/main" id="{9785169A-878D-48A7-A9D6-D84A046B1E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17">
              <a:extLst>
                <a:ext uri="{FF2B5EF4-FFF2-40B4-BE49-F238E27FC236}">
                  <a16:creationId xmlns:a16="http://schemas.microsoft.com/office/drawing/2014/main" id="{20ACCB3C-07CE-46E6-9EC1-1255D8036E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18">
              <a:extLst>
                <a:ext uri="{FF2B5EF4-FFF2-40B4-BE49-F238E27FC236}">
                  <a16:creationId xmlns:a16="http://schemas.microsoft.com/office/drawing/2014/main" id="{041B44FD-A25C-440D-A07F-258E6C90F4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19">
              <a:extLst>
                <a:ext uri="{FF2B5EF4-FFF2-40B4-BE49-F238E27FC236}">
                  <a16:creationId xmlns:a16="http://schemas.microsoft.com/office/drawing/2014/main" id="{8D69F7CD-D448-4527-B012-CD2BD5867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20">
              <a:extLst>
                <a:ext uri="{FF2B5EF4-FFF2-40B4-BE49-F238E27FC236}">
                  <a16:creationId xmlns:a16="http://schemas.microsoft.com/office/drawing/2014/main" id="{9964E4F6-453F-449B-AB47-06D573562D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21">
              <a:extLst>
                <a:ext uri="{FF2B5EF4-FFF2-40B4-BE49-F238E27FC236}">
                  <a16:creationId xmlns:a16="http://schemas.microsoft.com/office/drawing/2014/main" id="{F68C9137-CEE2-49C8-A17B-C036AFEC62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Freeform 22">
              <a:extLst>
                <a:ext uri="{FF2B5EF4-FFF2-40B4-BE49-F238E27FC236}">
                  <a16:creationId xmlns:a16="http://schemas.microsoft.com/office/drawing/2014/main" id="{6BE46FF1-996A-4249-8535-8CF2C2F2FB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Freeform 23">
              <a:extLst>
                <a:ext uri="{FF2B5EF4-FFF2-40B4-BE49-F238E27FC236}">
                  <a16:creationId xmlns:a16="http://schemas.microsoft.com/office/drawing/2014/main" id="{73AF40C3-FA30-4AAC-8CF0-231119D2F5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Freeform 24">
              <a:extLst>
                <a:ext uri="{FF2B5EF4-FFF2-40B4-BE49-F238E27FC236}">
                  <a16:creationId xmlns:a16="http://schemas.microsoft.com/office/drawing/2014/main" id="{C9605299-EA9C-49E1-A0DD-C67ABCCCA2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25">
              <a:extLst>
                <a:ext uri="{FF2B5EF4-FFF2-40B4-BE49-F238E27FC236}">
                  <a16:creationId xmlns:a16="http://schemas.microsoft.com/office/drawing/2014/main" id="{ACF928EB-F2DC-4D02-ABD2-13B58B5ABE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64" name="Group 163">
            <a:extLst>
              <a:ext uri="{FF2B5EF4-FFF2-40B4-BE49-F238E27FC236}">
                <a16:creationId xmlns:a16="http://schemas.microsoft.com/office/drawing/2014/main" id="{3EA07751-D94C-4FEE-83A4-CD46E73778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165" name="Rectangle 164">
              <a:extLst>
                <a:ext uri="{FF2B5EF4-FFF2-40B4-BE49-F238E27FC236}">
                  <a16:creationId xmlns:a16="http://schemas.microsoft.com/office/drawing/2014/main" id="{DAFB9B11-02B1-458F-A21F-96952C0A1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Isosceles Triangle 22">
              <a:extLst>
                <a:ext uri="{FF2B5EF4-FFF2-40B4-BE49-F238E27FC236}">
                  <a16:creationId xmlns:a16="http://schemas.microsoft.com/office/drawing/2014/main" id="{509608E6-93FC-46EA-ADDC-384526952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F041D2CF-7FFC-4057-A778-5C48CDF9B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3F078C0A-CDA9-4B1E-AF3A-1CBB8EE551BB}"/>
              </a:ext>
            </a:extLst>
          </p:cNvPr>
          <p:cNvPicPr>
            <a:picLocks noChangeAspect="1"/>
          </p:cNvPicPr>
          <p:nvPr/>
        </p:nvPicPr>
        <p:blipFill rotWithShape="1">
          <a:blip r:embed="rId2"/>
          <a:srcRect t="7332" r="-3" b="10497"/>
          <a:stretch/>
        </p:blipFill>
        <p:spPr>
          <a:xfrm>
            <a:off x="5115908" y="804036"/>
            <a:ext cx="6274561" cy="2977469"/>
          </a:xfrm>
          <a:prstGeom prst="rect">
            <a:avLst/>
          </a:prstGeom>
          <a:ln w="9525">
            <a:solidFill>
              <a:schemeClr val="tx1">
                <a:alpha val="20000"/>
              </a:schemeClr>
            </a:solidFill>
          </a:ln>
        </p:spPr>
      </p:pic>
      <p:sp>
        <p:nvSpPr>
          <p:cNvPr id="3" name="Rectangle 2">
            <a:extLst>
              <a:ext uri="{FF2B5EF4-FFF2-40B4-BE49-F238E27FC236}">
                <a16:creationId xmlns:a16="http://schemas.microsoft.com/office/drawing/2014/main" id="{8270DB43-F017-4CE3-B902-E2108D27C9A0}"/>
              </a:ext>
            </a:extLst>
          </p:cNvPr>
          <p:cNvSpPr/>
          <p:nvPr/>
        </p:nvSpPr>
        <p:spPr>
          <a:xfrm>
            <a:off x="5118447" y="4267830"/>
            <a:ext cx="6281873" cy="1783977"/>
          </a:xfrm>
          <a:prstGeom prst="rect">
            <a:avLst/>
          </a:prstGeom>
        </p:spPr>
        <p:txBody>
          <a:bodyPr vert="horz" lIns="91440" tIns="45720" rIns="91440" bIns="45720" rtlCol="0" anchor="ctr">
            <a:normAutofit/>
          </a:bodyPr>
          <a:lstStyle/>
          <a:p>
            <a:pPr indent="-228600" defTabSz="914400">
              <a:lnSpc>
                <a:spcPct val="110000"/>
              </a:lnSpc>
              <a:spcAft>
                <a:spcPts val="600"/>
              </a:spcAft>
              <a:buClr>
                <a:schemeClr val="accent1"/>
              </a:buClr>
              <a:buSzPct val="110000"/>
              <a:buFont typeface="Wingdings" panose="05000000000000000000" pitchFamily="2" charset="2"/>
              <a:buChar char="§"/>
            </a:pPr>
            <a:r>
              <a:rPr lang="en-US" sz="1700"/>
              <a:t>As the Earth rotates, your region of Earth passes through both of these bulges each day. When you're in one of the bulges, you experience a high tide. When you're not in one of the bulges, you experience a low tide. This cycle of two high tides and two low tides occurs most days on most of the coastlines of the world.</a:t>
            </a:r>
          </a:p>
        </p:txBody>
      </p:sp>
      <p:sp>
        <p:nvSpPr>
          <p:cNvPr id="2" name="TextBox 1">
            <a:extLst>
              <a:ext uri="{FF2B5EF4-FFF2-40B4-BE49-F238E27FC236}">
                <a16:creationId xmlns:a16="http://schemas.microsoft.com/office/drawing/2014/main" id="{090348B6-0BC4-4D25-8F9D-29EADF6CDB18}"/>
              </a:ext>
            </a:extLst>
          </p:cNvPr>
          <p:cNvSpPr txBox="1"/>
          <p:nvPr/>
        </p:nvSpPr>
        <p:spPr>
          <a:xfrm>
            <a:off x="7874928" y="1134142"/>
            <a:ext cx="3456122" cy="4589717"/>
          </a:xfrm>
          <a:prstGeom prst="rect">
            <a:avLst/>
          </a:prstGeom>
        </p:spPr>
        <p:txBody>
          <a:bodyPr vert="horz" lIns="228600" tIns="228600" rIns="228600" bIns="228600" rtlCol="0" anchor="ctr">
            <a:normAutofit/>
          </a:bodyPr>
          <a:lstStyle/>
          <a:p>
            <a:pPr defTabSz="914400">
              <a:lnSpc>
                <a:spcPct val="85000"/>
              </a:lnSpc>
              <a:spcBef>
                <a:spcPct val="0"/>
              </a:spcBef>
              <a:spcAft>
                <a:spcPts val="600"/>
              </a:spcAft>
            </a:pPr>
            <a:endParaRPr lang="en-US" sz="4800" spc="-150" dirty="0">
              <a:solidFill>
                <a:srgbClr val="FFFEFF"/>
              </a:solidFill>
              <a:latin typeface="+mj-lt"/>
              <a:ea typeface="+mj-ea"/>
              <a:cs typeface="+mj-cs"/>
            </a:endParaRPr>
          </a:p>
        </p:txBody>
      </p:sp>
      <p:sp>
        <p:nvSpPr>
          <p:cNvPr id="106" name="TextBox 2">
            <a:extLst>
              <a:ext uri="{FF2B5EF4-FFF2-40B4-BE49-F238E27FC236}">
                <a16:creationId xmlns:a16="http://schemas.microsoft.com/office/drawing/2014/main" id="{D4B11804-2B99-4610-B5D3-19C14B8F6227}"/>
              </a:ext>
            </a:extLst>
          </p:cNvPr>
          <p:cNvSpPr txBox="1"/>
          <p:nvPr/>
        </p:nvSpPr>
        <p:spPr>
          <a:xfrm>
            <a:off x="230476" y="192881"/>
            <a:ext cx="6808901" cy="5248622"/>
          </a:xfrm>
          <a:prstGeom prst="rect">
            <a:avLst/>
          </a:prstGeom>
        </p:spPr>
        <p:txBody>
          <a:bodyPr vert="horz" lIns="91440" tIns="45720" rIns="91440" bIns="45720" rtlCol="0" anchor="ctr">
            <a:normAutofit/>
          </a:bodyPr>
          <a:lstStyle/>
          <a:p>
            <a:pPr indent="-228600" defTabSz="914400">
              <a:lnSpc>
                <a:spcPct val="120000"/>
              </a:lnSpc>
              <a:spcAft>
                <a:spcPts val="600"/>
              </a:spcAft>
              <a:buClr>
                <a:schemeClr val="accent1"/>
              </a:buClr>
              <a:buSzPct val="110000"/>
              <a:buFont typeface="Wingdings" panose="05000000000000000000" pitchFamily="2" charset="2"/>
              <a:buChar char="§"/>
            </a:pPr>
            <a:endParaRPr lang="en-US" sz="1600" dirty="0"/>
          </a:p>
        </p:txBody>
      </p:sp>
      <p:sp>
        <p:nvSpPr>
          <p:cNvPr id="6" name="Rectangle 5">
            <a:extLst>
              <a:ext uri="{FF2B5EF4-FFF2-40B4-BE49-F238E27FC236}">
                <a16:creationId xmlns:a16="http://schemas.microsoft.com/office/drawing/2014/main" id="{B918494C-A2F9-41F3-BB81-A1EF5633D2C9}"/>
              </a:ext>
            </a:extLst>
          </p:cNvPr>
          <p:cNvSpPr/>
          <p:nvPr/>
        </p:nvSpPr>
        <p:spPr>
          <a:xfrm>
            <a:off x="808671" y="2673532"/>
            <a:ext cx="3530312" cy="1477328"/>
          </a:xfrm>
          <a:prstGeom prst="rect">
            <a:avLst/>
          </a:prstGeom>
        </p:spPr>
        <p:txBody>
          <a:bodyPr wrap="square">
            <a:spAutoFit/>
          </a:bodyPr>
          <a:lstStyle/>
          <a:p>
            <a:r>
              <a:rPr lang="en-US" b="1" dirty="0">
                <a:solidFill>
                  <a:srgbClr val="0071BC"/>
                </a:solidFill>
                <a:latin typeface="Arial" panose="020B0604020202020204" pitchFamily="34" charset="0"/>
              </a:rPr>
              <a:t>This shows the tidal force in a view of Earth from the North Pole. As regions of Earth pass through the bulges, they can experiences a high tide.</a:t>
            </a:r>
            <a:endParaRPr lang="en-US" dirty="0"/>
          </a:p>
        </p:txBody>
      </p:sp>
      <p:sp>
        <p:nvSpPr>
          <p:cNvPr id="7" name="TextBox 6">
            <a:extLst>
              <a:ext uri="{FF2B5EF4-FFF2-40B4-BE49-F238E27FC236}">
                <a16:creationId xmlns:a16="http://schemas.microsoft.com/office/drawing/2014/main" id="{72DA8E50-5584-40F1-AC75-7917354FCF07}"/>
              </a:ext>
            </a:extLst>
          </p:cNvPr>
          <p:cNvSpPr txBox="1"/>
          <p:nvPr/>
        </p:nvSpPr>
        <p:spPr>
          <a:xfrm>
            <a:off x="800144" y="5694363"/>
            <a:ext cx="3862388" cy="646331"/>
          </a:xfrm>
          <a:prstGeom prst="rect">
            <a:avLst/>
          </a:prstGeom>
          <a:noFill/>
        </p:spPr>
        <p:txBody>
          <a:bodyPr wrap="square" rtlCol="0">
            <a:spAutoFit/>
          </a:bodyPr>
          <a:lstStyle/>
          <a:p>
            <a:r>
              <a:rPr lang="en-US" dirty="0"/>
              <a:t>For more information about tides click </a:t>
            </a:r>
            <a:r>
              <a:rPr lang="en-US" dirty="0">
                <a:hlinkClick r:id="rId3"/>
              </a:rPr>
              <a:t>here</a:t>
            </a:r>
            <a:r>
              <a:rPr lang="en-US" dirty="0"/>
              <a:t>.</a:t>
            </a:r>
          </a:p>
        </p:txBody>
      </p:sp>
      <p:sp>
        <p:nvSpPr>
          <p:cNvPr id="93" name="TextBox 92">
            <a:extLst>
              <a:ext uri="{FF2B5EF4-FFF2-40B4-BE49-F238E27FC236}">
                <a16:creationId xmlns:a16="http://schemas.microsoft.com/office/drawing/2014/main" id="{136DE794-88AE-4C1B-A448-935918889ADA}"/>
              </a:ext>
            </a:extLst>
          </p:cNvPr>
          <p:cNvSpPr txBox="1"/>
          <p:nvPr/>
        </p:nvSpPr>
        <p:spPr>
          <a:xfrm>
            <a:off x="304799" y="6497905"/>
            <a:ext cx="1071419" cy="369332"/>
          </a:xfrm>
          <a:prstGeom prst="rect">
            <a:avLst/>
          </a:prstGeom>
          <a:noFill/>
        </p:spPr>
        <p:txBody>
          <a:bodyPr wrap="square" rtlCol="0">
            <a:spAutoFit/>
          </a:bodyPr>
          <a:lstStyle/>
          <a:p>
            <a:r>
              <a:rPr lang="en-US" dirty="0"/>
              <a:t>8ESS1.2</a:t>
            </a:r>
          </a:p>
        </p:txBody>
      </p:sp>
    </p:spTree>
    <p:extLst>
      <p:ext uri="{BB962C8B-B14F-4D97-AF65-F5344CB8AC3E}">
        <p14:creationId xmlns:p14="http://schemas.microsoft.com/office/powerpoint/2010/main" val="3784433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DAFC687-821C-4F80-B408-8B148E933DF2}"/>
              </a:ext>
            </a:extLst>
          </p:cNvPr>
          <p:cNvSpPr txBox="1"/>
          <p:nvPr/>
        </p:nvSpPr>
        <p:spPr>
          <a:xfrm>
            <a:off x="304799" y="6497905"/>
            <a:ext cx="1071419" cy="369332"/>
          </a:xfrm>
          <a:prstGeom prst="rect">
            <a:avLst/>
          </a:prstGeom>
          <a:noFill/>
        </p:spPr>
        <p:txBody>
          <a:bodyPr wrap="square" rtlCol="0">
            <a:spAutoFit/>
          </a:bodyPr>
          <a:lstStyle/>
          <a:p>
            <a:r>
              <a:rPr lang="en-US" dirty="0"/>
              <a:t>8ESS1.2</a:t>
            </a:r>
          </a:p>
        </p:txBody>
      </p:sp>
      <p:pic>
        <p:nvPicPr>
          <p:cNvPr id="8" name="Picture 7">
            <a:hlinkClick r:id="rId2"/>
            <a:extLst>
              <a:ext uri="{FF2B5EF4-FFF2-40B4-BE49-F238E27FC236}">
                <a16:creationId xmlns:a16="http://schemas.microsoft.com/office/drawing/2014/main" id="{C2D07686-E40F-4D41-8238-A2B69DD02AF3}"/>
              </a:ext>
            </a:extLst>
          </p:cNvPr>
          <p:cNvPicPr>
            <a:picLocks noChangeAspect="1"/>
          </p:cNvPicPr>
          <p:nvPr/>
        </p:nvPicPr>
        <p:blipFill rotWithShape="1">
          <a:blip r:embed="rId3"/>
          <a:srcRect l="5436" t="17248" r="28578" b="16820"/>
          <a:stretch/>
        </p:blipFill>
        <p:spPr>
          <a:xfrm>
            <a:off x="1795243" y="1168167"/>
            <a:ext cx="8045042" cy="4521666"/>
          </a:xfrm>
          <a:prstGeom prst="rect">
            <a:avLst/>
          </a:prstGeom>
        </p:spPr>
      </p:pic>
    </p:spTree>
    <p:extLst>
      <p:ext uri="{BB962C8B-B14F-4D97-AF65-F5344CB8AC3E}">
        <p14:creationId xmlns:p14="http://schemas.microsoft.com/office/powerpoint/2010/main" val="3321104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47391-7E1A-4686-935E-A3DB3543A797}"/>
              </a:ext>
            </a:extLst>
          </p:cNvPr>
          <p:cNvSpPr txBox="1"/>
          <p:nvPr/>
        </p:nvSpPr>
        <p:spPr>
          <a:xfrm>
            <a:off x="637563" y="520117"/>
            <a:ext cx="4647501" cy="2585323"/>
          </a:xfrm>
          <a:prstGeom prst="rect">
            <a:avLst/>
          </a:prstGeom>
          <a:noFill/>
        </p:spPr>
        <p:txBody>
          <a:bodyPr wrap="square" rtlCol="0">
            <a:spAutoFit/>
          </a:bodyPr>
          <a:lstStyle/>
          <a:p>
            <a:r>
              <a:rPr lang="en-US" dirty="0"/>
              <a:t>Nearpod – Gravity and Our Solar System</a:t>
            </a:r>
          </a:p>
          <a:p>
            <a:r>
              <a:rPr lang="en-US" dirty="0"/>
              <a:t>Complete the </a:t>
            </a:r>
            <a:r>
              <a:rPr lang="en-US" dirty="0" err="1"/>
              <a:t>nearpod</a:t>
            </a:r>
            <a:r>
              <a:rPr lang="en-US" dirty="0"/>
              <a:t> with the following code:</a:t>
            </a:r>
          </a:p>
          <a:p>
            <a:r>
              <a:rPr lang="en-US" dirty="0"/>
              <a:t>1</a:t>
            </a:r>
            <a:r>
              <a:rPr lang="en-US" baseline="30000" dirty="0"/>
              <a:t>st</a:t>
            </a:r>
            <a:r>
              <a:rPr lang="en-US" dirty="0"/>
              <a:t> period  LV8RU</a:t>
            </a:r>
          </a:p>
          <a:p>
            <a:r>
              <a:rPr lang="en-US" dirty="0"/>
              <a:t>2</a:t>
            </a:r>
            <a:r>
              <a:rPr lang="en-US" baseline="30000" dirty="0"/>
              <a:t>nd</a:t>
            </a:r>
            <a:r>
              <a:rPr lang="en-US" dirty="0"/>
              <a:t> period  KACQN</a:t>
            </a:r>
          </a:p>
          <a:p>
            <a:r>
              <a:rPr lang="en-US" dirty="0"/>
              <a:t>3</a:t>
            </a:r>
            <a:r>
              <a:rPr lang="en-US" baseline="30000" dirty="0"/>
              <a:t>rd</a:t>
            </a:r>
            <a:r>
              <a:rPr lang="en-US" dirty="0"/>
              <a:t> period  QDPLW</a:t>
            </a:r>
          </a:p>
          <a:p>
            <a:r>
              <a:rPr lang="en-US" dirty="0"/>
              <a:t>4</a:t>
            </a:r>
            <a:r>
              <a:rPr lang="en-US" baseline="30000" dirty="0"/>
              <a:t>th</a:t>
            </a:r>
            <a:r>
              <a:rPr lang="en-US" dirty="0"/>
              <a:t> period  EW9TJ</a:t>
            </a:r>
          </a:p>
          <a:p>
            <a:r>
              <a:rPr lang="en-US" dirty="0"/>
              <a:t>6</a:t>
            </a:r>
            <a:r>
              <a:rPr lang="en-US" baseline="30000" dirty="0"/>
              <a:t>th</a:t>
            </a:r>
            <a:r>
              <a:rPr lang="en-US" dirty="0"/>
              <a:t> period  VKHAI</a:t>
            </a:r>
          </a:p>
          <a:p>
            <a:r>
              <a:rPr lang="en-US" dirty="0"/>
              <a:t>7</a:t>
            </a:r>
            <a:r>
              <a:rPr lang="en-US" baseline="30000" dirty="0"/>
              <a:t>th</a:t>
            </a:r>
            <a:r>
              <a:rPr lang="en-US" dirty="0"/>
              <a:t> period  GBEHR</a:t>
            </a:r>
          </a:p>
        </p:txBody>
      </p:sp>
      <p:sp>
        <p:nvSpPr>
          <p:cNvPr id="3" name="TextBox 2">
            <a:extLst>
              <a:ext uri="{FF2B5EF4-FFF2-40B4-BE49-F238E27FC236}">
                <a16:creationId xmlns:a16="http://schemas.microsoft.com/office/drawing/2014/main" id="{56E45E9D-7C11-4575-A48F-40762B862B62}"/>
              </a:ext>
            </a:extLst>
          </p:cNvPr>
          <p:cNvSpPr txBox="1"/>
          <p:nvPr/>
        </p:nvSpPr>
        <p:spPr>
          <a:xfrm>
            <a:off x="5931017" y="520117"/>
            <a:ext cx="5623420" cy="923330"/>
          </a:xfrm>
          <a:prstGeom prst="rect">
            <a:avLst/>
          </a:prstGeom>
          <a:noFill/>
        </p:spPr>
        <p:txBody>
          <a:bodyPr wrap="square" rtlCol="0">
            <a:spAutoFit/>
          </a:bodyPr>
          <a:lstStyle/>
          <a:p>
            <a:r>
              <a:rPr lang="en-US" dirty="0"/>
              <a:t>Once you finish the </a:t>
            </a:r>
            <a:r>
              <a:rPr lang="en-US" dirty="0" err="1"/>
              <a:t>nearpod</a:t>
            </a:r>
            <a:r>
              <a:rPr lang="en-US" dirty="0"/>
              <a:t>, complete textbook pages 166-173 – We will check these during our next class period.</a:t>
            </a:r>
          </a:p>
        </p:txBody>
      </p:sp>
      <p:pic>
        <p:nvPicPr>
          <p:cNvPr id="4" name="Picture 3">
            <a:extLst>
              <a:ext uri="{FF2B5EF4-FFF2-40B4-BE49-F238E27FC236}">
                <a16:creationId xmlns:a16="http://schemas.microsoft.com/office/drawing/2014/main" id="{FAF3F0AE-A2EC-4884-9C37-76CC54B27CF5}"/>
              </a:ext>
            </a:extLst>
          </p:cNvPr>
          <p:cNvPicPr>
            <a:picLocks noChangeAspect="1"/>
          </p:cNvPicPr>
          <p:nvPr/>
        </p:nvPicPr>
        <p:blipFill rotWithShape="1">
          <a:blip r:embed="rId2"/>
          <a:srcRect l="18991" t="15046" r="38074" b="31743"/>
          <a:stretch/>
        </p:blipFill>
        <p:spPr>
          <a:xfrm>
            <a:off x="419448" y="3208789"/>
            <a:ext cx="5234731" cy="3649211"/>
          </a:xfrm>
          <a:prstGeom prst="rect">
            <a:avLst/>
          </a:prstGeom>
        </p:spPr>
      </p:pic>
    </p:spTree>
    <p:extLst>
      <p:ext uri="{BB962C8B-B14F-4D97-AF65-F5344CB8AC3E}">
        <p14:creationId xmlns:p14="http://schemas.microsoft.com/office/powerpoint/2010/main" val="278893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BB418A-3297-47A1-A113-36145477722E}"/>
              </a:ext>
            </a:extLst>
          </p:cNvPr>
          <p:cNvSpPr txBox="1"/>
          <p:nvPr/>
        </p:nvSpPr>
        <p:spPr>
          <a:xfrm>
            <a:off x="411061" y="285226"/>
            <a:ext cx="1400961" cy="369332"/>
          </a:xfrm>
          <a:prstGeom prst="rect">
            <a:avLst/>
          </a:prstGeom>
          <a:noFill/>
        </p:spPr>
        <p:txBody>
          <a:bodyPr wrap="square" rtlCol="0">
            <a:spAutoFit/>
          </a:bodyPr>
          <a:lstStyle/>
          <a:p>
            <a:r>
              <a:rPr lang="en-US" dirty="0"/>
              <a:t>Exit Ticket</a:t>
            </a:r>
          </a:p>
        </p:txBody>
      </p:sp>
      <p:sp>
        <p:nvSpPr>
          <p:cNvPr id="3" name="TextBox 2">
            <a:extLst>
              <a:ext uri="{FF2B5EF4-FFF2-40B4-BE49-F238E27FC236}">
                <a16:creationId xmlns:a16="http://schemas.microsoft.com/office/drawing/2014/main" id="{9E28B1F1-7A62-486A-99A4-3B411BFE3E8B}"/>
              </a:ext>
            </a:extLst>
          </p:cNvPr>
          <p:cNvSpPr txBox="1"/>
          <p:nvPr/>
        </p:nvSpPr>
        <p:spPr>
          <a:xfrm>
            <a:off x="796953" y="2298583"/>
            <a:ext cx="8120543" cy="369332"/>
          </a:xfrm>
          <a:prstGeom prst="rect">
            <a:avLst/>
          </a:prstGeom>
          <a:noFill/>
        </p:spPr>
        <p:txBody>
          <a:bodyPr wrap="square" rtlCol="0">
            <a:spAutoFit/>
          </a:bodyPr>
          <a:lstStyle/>
          <a:p>
            <a:r>
              <a:rPr lang="en-US" dirty="0"/>
              <a:t>How does the moon affect tides?</a:t>
            </a:r>
          </a:p>
        </p:txBody>
      </p:sp>
    </p:spTree>
    <p:extLst>
      <p:ext uri="{BB962C8B-B14F-4D97-AF65-F5344CB8AC3E}">
        <p14:creationId xmlns:p14="http://schemas.microsoft.com/office/powerpoint/2010/main" val="2755414869"/>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CB9708-C445-4049-9D7F-4C8684E69AF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4852ACC1E22440808C402C0C91CAD7" ma:contentTypeVersion="13" ma:contentTypeDescription="Create a new document." ma:contentTypeScope="" ma:versionID="146085fdad1399d202313bb7979fb3dc">
  <xsd:schema xmlns:xsd="http://www.w3.org/2001/XMLSchema" xmlns:xs="http://www.w3.org/2001/XMLSchema" xmlns:p="http://schemas.microsoft.com/office/2006/metadata/properties" xmlns:ns3="c856a6bc-12b5-4d26-a196-d933ad616d3d" xmlns:ns4="23ee004a-44b5-429e-b90a-d874061c14cc" targetNamespace="http://schemas.microsoft.com/office/2006/metadata/properties" ma:root="true" ma:fieldsID="3c6e4c065b3934c3f51ef6f62aa89db9" ns3:_="" ns4:_="">
    <xsd:import namespace="c856a6bc-12b5-4d26-a196-d933ad616d3d"/>
    <xsd:import namespace="23ee004a-44b5-429e-b90a-d874061c14cc"/>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6a6bc-12b5-4d26-a196-d933ad616d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ee004a-44b5-429e-b90a-d874061c14c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72DAE5-41D4-48CC-A09F-DC9225BB4B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6a6bc-12b5-4d26-a196-d933ad616d3d"/>
    <ds:schemaRef ds:uri="23ee004a-44b5-429e-b90a-d874061c14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F74644-448B-4021-8F5C-ACD1DF7370D2}">
  <ds:schemaRefs>
    <ds:schemaRef ds:uri="http://www.w3.org/XML/1998/namespace"/>
    <ds:schemaRef ds:uri="http://purl.org/dc/elements/1.1/"/>
    <ds:schemaRef ds:uri="http://schemas.microsoft.com/office/infopath/2007/PartnerControls"/>
    <ds:schemaRef ds:uri="http://purl.org/dc/term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23ee004a-44b5-429e-b90a-d874061c14cc"/>
    <ds:schemaRef ds:uri="c856a6bc-12b5-4d26-a196-d933ad616d3d"/>
  </ds:schemaRefs>
</ds:datastoreItem>
</file>

<file path=customXml/itemProps3.xml><?xml version="1.0" encoding="utf-8"?>
<ds:datastoreItem xmlns:ds="http://schemas.openxmlformats.org/officeDocument/2006/customXml" ds:itemID="{9B9B78BC-D595-466C-9318-7737D58632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462</Words>
  <Application>Microsoft Office PowerPoint</Application>
  <PresentationFormat>Widescreen</PresentationFormat>
  <Paragraphs>33</Paragraphs>
  <Slides>8</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Arial-BoldMT</vt:lpstr>
      <vt:lpstr>ArialMT</vt:lpstr>
      <vt:lpstr>Calibri Light</vt:lpstr>
      <vt:lpstr>Rockwell</vt:lpstr>
      <vt:lpstr>Wingdings</vt:lpstr>
      <vt:lpstr>Atlas</vt:lpstr>
      <vt:lpstr>Gravity in the Galaxies Day 2</vt:lpstr>
      <vt:lpstr>PowerPoint Presentation</vt:lpstr>
      <vt:lpstr>What causes tides?  (take notes on notebook paper)</vt:lpstr>
      <vt:lpstr>High tides and low tides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Gravity in the Galaxies Day 1</dc:title>
  <dc:creator>Lisa Meek</dc:creator>
  <cp:lastModifiedBy>Lisa Meek</cp:lastModifiedBy>
  <cp:revision>2</cp:revision>
  <dcterms:created xsi:type="dcterms:W3CDTF">2021-11-12T17:33:27Z</dcterms:created>
  <dcterms:modified xsi:type="dcterms:W3CDTF">2021-11-15T14:51:09Z</dcterms:modified>
</cp:coreProperties>
</file>